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70" r:id="rId3"/>
    <p:sldId id="257" r:id="rId4"/>
    <p:sldId id="260" r:id="rId5"/>
    <p:sldId id="258" r:id="rId6"/>
    <p:sldId id="269" r:id="rId7"/>
    <p:sldId id="259" r:id="rId8"/>
    <p:sldId id="261" r:id="rId9"/>
    <p:sldId id="262" r:id="rId10"/>
    <p:sldId id="263" r:id="rId11"/>
    <p:sldId id="264" r:id="rId12"/>
    <p:sldId id="265"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Nolan [TSY]" initials="MN[" lastIdx="2" clrIdx="0">
    <p:extLst>
      <p:ext uri="{19B8F6BF-5375-455C-9EA6-DF929625EA0E}">
        <p15:presenceInfo xmlns:p15="http://schemas.microsoft.com/office/powerpoint/2012/main" userId="Matthew Nolan [TS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4660"/>
  </p:normalViewPr>
  <p:slideViewPr>
    <p:cSldViewPr snapToGrid="0">
      <p:cViewPr varScale="1">
        <p:scale>
          <a:sx n="76" d="100"/>
          <a:sy n="76" d="100"/>
        </p:scale>
        <p:origin x="132"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410F8C7-A96D-41F8-AAE1-6919D0065E8A}" type="datetimeFigureOut">
              <a:rPr lang="en-NZ" smtClean="0"/>
              <a:t>8/09/2017</a:t>
            </a:fld>
            <a:endParaRPr lang="en-NZ"/>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F159CEC-5A66-45AD-934C-F6AFE5EB9FFE}" type="slidenum">
              <a:rPr lang="en-NZ" smtClean="0"/>
              <a:t>‹#›</a:t>
            </a:fld>
            <a:endParaRPr lang="en-NZ"/>
          </a:p>
        </p:txBody>
      </p:sp>
    </p:spTree>
    <p:extLst>
      <p:ext uri="{BB962C8B-B14F-4D97-AF65-F5344CB8AC3E}">
        <p14:creationId xmlns:p14="http://schemas.microsoft.com/office/powerpoint/2010/main" val="28019791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D650632C-DE68-4904-85C0-48750F537380}" type="datetimeFigureOut">
              <a:rPr lang="en-NZ" smtClean="0"/>
              <a:t>8/09/2017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1989713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50632C-DE68-4904-85C0-48750F537380}" type="datetimeFigureOut">
              <a:rPr lang="en-NZ" smtClean="0"/>
              <a:t>8/09/2017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364722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50632C-DE68-4904-85C0-48750F537380}" type="datetimeFigureOut">
              <a:rPr lang="en-NZ" smtClean="0"/>
              <a:t>8/09/2017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32078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50632C-DE68-4904-85C0-48750F537380}" type="datetimeFigureOut">
              <a:rPr lang="en-NZ" smtClean="0"/>
              <a:t>8/09/2017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2663076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50632C-DE68-4904-85C0-48750F537380}" type="datetimeFigureOut">
              <a:rPr lang="en-NZ" smtClean="0"/>
              <a:t>8/09/2017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2303415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D650632C-DE68-4904-85C0-48750F537380}" type="datetimeFigureOut">
              <a:rPr lang="en-NZ" smtClean="0"/>
              <a:t>8/09/2017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535930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D650632C-DE68-4904-85C0-48750F537380}" type="datetimeFigureOut">
              <a:rPr lang="en-NZ" smtClean="0"/>
              <a:t>8/09/2017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170592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D650632C-DE68-4904-85C0-48750F537380}" type="datetimeFigureOut">
              <a:rPr lang="en-NZ" smtClean="0"/>
              <a:t>8/09/2017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420568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0632C-DE68-4904-85C0-48750F537380}" type="datetimeFigureOut">
              <a:rPr lang="en-NZ" smtClean="0"/>
              <a:t>8/09/2017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37172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50632C-DE68-4904-85C0-48750F537380}" type="datetimeFigureOut">
              <a:rPr lang="en-NZ" smtClean="0"/>
              <a:t>8/09/2017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334438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50632C-DE68-4904-85C0-48750F537380}" type="datetimeFigureOut">
              <a:rPr lang="en-NZ" smtClean="0"/>
              <a:t>8/09/2017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44F2B0C-D520-4906-AF06-264C8CEF6F18}" type="slidenum">
              <a:rPr lang="en-NZ" smtClean="0"/>
              <a:t>‹#›</a:t>
            </a:fld>
            <a:endParaRPr lang="en-NZ"/>
          </a:p>
        </p:txBody>
      </p:sp>
    </p:spTree>
    <p:extLst>
      <p:ext uri="{BB962C8B-B14F-4D97-AF65-F5344CB8AC3E}">
        <p14:creationId xmlns:p14="http://schemas.microsoft.com/office/powerpoint/2010/main" val="175322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0632C-DE68-4904-85C0-48750F537380}" type="datetimeFigureOut">
              <a:rPr lang="en-NZ" smtClean="0"/>
              <a:t>8/09/2017</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F2B0C-D520-4906-AF06-264C8CEF6F18}" type="slidenum">
              <a:rPr lang="en-NZ" smtClean="0"/>
              <a:t>‹#›</a:t>
            </a:fld>
            <a:endParaRPr lang="en-NZ"/>
          </a:p>
        </p:txBody>
      </p:sp>
    </p:spTree>
    <p:extLst>
      <p:ext uri="{BB962C8B-B14F-4D97-AF65-F5344CB8AC3E}">
        <p14:creationId xmlns:p14="http://schemas.microsoft.com/office/powerpoint/2010/main" val="1224962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NZ" dirty="0" smtClean="0"/>
              <a:t>Horizontal and vertical equity in the New Zealand tax system</a:t>
            </a:r>
            <a:endParaRPr lang="en-NZ" dirty="0"/>
          </a:p>
        </p:txBody>
      </p:sp>
    </p:spTree>
    <p:extLst>
      <p:ext uri="{BB962C8B-B14F-4D97-AF65-F5344CB8AC3E}">
        <p14:creationId xmlns:p14="http://schemas.microsoft.com/office/powerpoint/2010/main" val="821544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61" y="210579"/>
            <a:ext cx="10515600" cy="716700"/>
          </a:xfrm>
        </p:spPr>
        <p:txBody>
          <a:bodyPr/>
          <a:lstStyle/>
          <a:p>
            <a:r>
              <a:rPr lang="en-NZ" dirty="0" smtClean="0"/>
              <a:t>Disposable vs smoothed (HE) income</a:t>
            </a:r>
            <a:endParaRPr lang="en-NZ" dirty="0"/>
          </a:p>
        </p:txBody>
      </p:sp>
      <p:sp>
        <p:nvSpPr>
          <p:cNvPr id="3" name="Content Placeholder 2"/>
          <p:cNvSpPr>
            <a:spLocks noGrp="1"/>
          </p:cNvSpPr>
          <p:nvPr>
            <p:ph sz="half" idx="1"/>
          </p:nvPr>
        </p:nvSpPr>
        <p:spPr>
          <a:xfrm>
            <a:off x="165011" y="2690354"/>
            <a:ext cx="1447431" cy="545631"/>
          </a:xfrm>
        </p:spPr>
        <p:txBody>
          <a:bodyPr/>
          <a:lstStyle/>
          <a:p>
            <a:pPr marL="0" indent="0">
              <a:buNone/>
            </a:pPr>
            <a:r>
              <a:rPr lang="en-NZ" b="1" dirty="0" smtClean="0"/>
              <a:t>1988-91</a:t>
            </a:r>
          </a:p>
        </p:txBody>
      </p:sp>
      <p:sp>
        <p:nvSpPr>
          <p:cNvPr id="4" name="Content Placeholder 3"/>
          <p:cNvSpPr>
            <a:spLocks noGrp="1"/>
          </p:cNvSpPr>
          <p:nvPr>
            <p:ph sz="half" idx="2"/>
          </p:nvPr>
        </p:nvSpPr>
        <p:spPr>
          <a:xfrm>
            <a:off x="5940464" y="2663266"/>
            <a:ext cx="1452093" cy="532752"/>
          </a:xfrm>
        </p:spPr>
        <p:txBody>
          <a:bodyPr/>
          <a:lstStyle/>
          <a:p>
            <a:pPr marL="0" indent="0">
              <a:buNone/>
            </a:pPr>
            <a:r>
              <a:rPr lang="en-NZ" b="1" dirty="0" smtClean="0"/>
              <a:t>2011-13</a:t>
            </a:r>
            <a:endParaRPr lang="en-NZ"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9259" y="2192796"/>
            <a:ext cx="4330353" cy="433035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0226" y="2128788"/>
            <a:ext cx="4762500" cy="4330353"/>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561" y="1031082"/>
            <a:ext cx="9279370" cy="1161714"/>
          </a:xfrm>
          <a:prstGeom prst="rect">
            <a:avLst/>
          </a:prstGeom>
        </p:spPr>
      </p:pic>
    </p:spTree>
    <p:extLst>
      <p:ext uri="{BB962C8B-B14F-4D97-AF65-F5344CB8AC3E}">
        <p14:creationId xmlns:p14="http://schemas.microsoft.com/office/powerpoint/2010/main" val="554809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5"/>
            <a:ext cx="10515600" cy="1325563"/>
          </a:xfrm>
        </p:spPr>
        <p:txBody>
          <a:bodyPr/>
          <a:lstStyle/>
          <a:p>
            <a:r>
              <a:rPr lang="en-NZ" dirty="0" smtClean="0"/>
              <a:t>Horizontal inequity and </a:t>
            </a:r>
            <a:r>
              <a:rPr lang="en-NZ" dirty="0" err="1" smtClean="0"/>
              <a:t>reranking</a:t>
            </a:r>
            <a:endParaRPr lang="en-NZ" dirty="0"/>
          </a:p>
        </p:txBody>
      </p:sp>
      <p:sp>
        <p:nvSpPr>
          <p:cNvPr id="3" name="Content Placeholder 2"/>
          <p:cNvSpPr>
            <a:spLocks noGrp="1"/>
          </p:cNvSpPr>
          <p:nvPr>
            <p:ph sz="half" idx="1"/>
          </p:nvPr>
        </p:nvSpPr>
        <p:spPr>
          <a:xfrm>
            <a:off x="838200" y="2841625"/>
            <a:ext cx="5181600" cy="4016375"/>
          </a:xfrm>
        </p:spPr>
        <p:txBody>
          <a:bodyPr/>
          <a:lstStyle/>
          <a:p>
            <a:pPr marL="0" indent="0">
              <a:buNone/>
            </a:pPr>
            <a:r>
              <a:rPr lang="en-NZ" b="1" dirty="0" smtClean="0"/>
              <a:t>1988-91</a:t>
            </a:r>
          </a:p>
          <a:p>
            <a:r>
              <a:rPr lang="en-NZ" b="1" dirty="0" smtClean="0"/>
              <a:t>H</a:t>
            </a:r>
            <a:r>
              <a:rPr lang="en-NZ" dirty="0" smtClean="0"/>
              <a:t> = 0.4% of RE</a:t>
            </a:r>
          </a:p>
          <a:p>
            <a:r>
              <a:rPr lang="en-NZ" b="1" dirty="0" err="1" smtClean="0"/>
              <a:t>Ht</a:t>
            </a:r>
            <a:r>
              <a:rPr lang="en-NZ" dirty="0" smtClean="0"/>
              <a:t> = 0.8% of RE</a:t>
            </a:r>
          </a:p>
          <a:p>
            <a:r>
              <a:rPr lang="en-NZ" b="1" dirty="0" smtClean="0"/>
              <a:t>R </a:t>
            </a:r>
            <a:r>
              <a:rPr lang="en-NZ" dirty="0" smtClean="0"/>
              <a:t>= 5.6% of RE</a:t>
            </a:r>
            <a:endParaRPr lang="en-NZ" dirty="0"/>
          </a:p>
        </p:txBody>
      </p:sp>
      <p:sp>
        <p:nvSpPr>
          <p:cNvPr id="4" name="Content Placeholder 3"/>
          <p:cNvSpPr>
            <a:spLocks noGrp="1"/>
          </p:cNvSpPr>
          <p:nvPr>
            <p:ph sz="half" idx="2"/>
          </p:nvPr>
        </p:nvSpPr>
        <p:spPr>
          <a:xfrm>
            <a:off x="6172200" y="2851150"/>
            <a:ext cx="5181600" cy="4006850"/>
          </a:xfrm>
        </p:spPr>
        <p:txBody>
          <a:bodyPr/>
          <a:lstStyle/>
          <a:p>
            <a:pPr marL="0" indent="0">
              <a:buNone/>
            </a:pPr>
            <a:r>
              <a:rPr lang="en-NZ" b="1" dirty="0" smtClean="0"/>
              <a:t>2011-13</a:t>
            </a:r>
          </a:p>
          <a:p>
            <a:r>
              <a:rPr lang="en-NZ" b="1" dirty="0" smtClean="0"/>
              <a:t>H</a:t>
            </a:r>
            <a:r>
              <a:rPr lang="en-NZ" dirty="0" smtClean="0"/>
              <a:t> = 0.8% of RE</a:t>
            </a:r>
          </a:p>
          <a:p>
            <a:r>
              <a:rPr lang="en-NZ" b="1" dirty="0" err="1" smtClean="0"/>
              <a:t>Ht</a:t>
            </a:r>
            <a:r>
              <a:rPr lang="en-NZ" dirty="0" smtClean="0"/>
              <a:t> = 1.5% of RE</a:t>
            </a:r>
          </a:p>
          <a:p>
            <a:r>
              <a:rPr lang="en-NZ" b="1" dirty="0" smtClean="0"/>
              <a:t>R</a:t>
            </a:r>
            <a:r>
              <a:rPr lang="en-NZ" dirty="0" smtClean="0"/>
              <a:t> = 5.4% of RE</a:t>
            </a:r>
            <a:endParaRPr lang="en-NZ" dirty="0"/>
          </a:p>
        </p:txBody>
      </p:sp>
      <p:sp>
        <p:nvSpPr>
          <p:cNvPr id="6" name="TextBox 5"/>
          <p:cNvSpPr txBox="1"/>
          <p:nvPr/>
        </p:nvSpPr>
        <p:spPr>
          <a:xfrm>
            <a:off x="838200" y="1153229"/>
            <a:ext cx="11326562" cy="1631216"/>
          </a:xfrm>
          <a:prstGeom prst="rect">
            <a:avLst/>
          </a:prstGeom>
          <a:noFill/>
        </p:spPr>
        <p:txBody>
          <a:bodyPr wrap="none" rtlCol="0">
            <a:spAutoFit/>
          </a:bodyPr>
          <a:lstStyle/>
          <a:p>
            <a:r>
              <a:rPr lang="en-NZ" sz="2000" dirty="0" smtClean="0"/>
              <a:t>Even with a measure of HI, what is relevant for horizontal inequity is complicated – current measure counts</a:t>
            </a:r>
          </a:p>
          <a:p>
            <a:r>
              <a:rPr lang="en-NZ" sz="2000" dirty="0" smtClean="0"/>
              <a:t>reductions in inequality among equals as a reduction in HI.</a:t>
            </a:r>
          </a:p>
          <a:p>
            <a:pPr marL="342900" indent="-342900">
              <a:buFont typeface="Arial" panose="020B0604020202020204" pitchFamily="34" charset="0"/>
              <a:buChar char="•"/>
            </a:pPr>
            <a:r>
              <a:rPr lang="en-NZ" sz="2000" dirty="0" smtClean="0"/>
              <a:t>Absolute rather than relative deviations (H vs </a:t>
            </a:r>
            <a:r>
              <a:rPr lang="en-NZ" sz="2000" dirty="0" err="1" smtClean="0"/>
              <a:t>Ht</a:t>
            </a:r>
            <a:r>
              <a:rPr lang="en-NZ" sz="2000" dirty="0" smtClean="0"/>
              <a:t>)</a:t>
            </a:r>
          </a:p>
          <a:p>
            <a:pPr marL="342900" indent="-342900">
              <a:buFont typeface="Arial" panose="020B0604020202020204" pitchFamily="34" charset="0"/>
              <a:buChar char="•"/>
            </a:pPr>
            <a:r>
              <a:rPr lang="en-NZ" sz="2000" dirty="0" err="1" smtClean="0"/>
              <a:t>Reranking</a:t>
            </a:r>
            <a:r>
              <a:rPr lang="en-NZ" sz="2000" dirty="0" smtClean="0"/>
              <a:t> as horizontal inequity.</a:t>
            </a:r>
          </a:p>
          <a:p>
            <a:r>
              <a:rPr lang="en-NZ" sz="2000" dirty="0" smtClean="0"/>
              <a:t>Preference is to show all three as potential violations of HE.</a:t>
            </a:r>
            <a:endParaRPr lang="en-NZ" sz="2000" dirty="0"/>
          </a:p>
        </p:txBody>
      </p:sp>
      <p:sp>
        <p:nvSpPr>
          <p:cNvPr id="5" name="TextBox 4"/>
          <p:cNvSpPr txBox="1"/>
          <p:nvPr/>
        </p:nvSpPr>
        <p:spPr>
          <a:xfrm>
            <a:off x="838200" y="4861325"/>
            <a:ext cx="7737631" cy="830997"/>
          </a:xfrm>
          <a:prstGeom prst="rect">
            <a:avLst/>
          </a:prstGeom>
          <a:noFill/>
        </p:spPr>
        <p:txBody>
          <a:bodyPr wrap="none" rtlCol="0">
            <a:spAutoFit/>
          </a:bodyPr>
          <a:lstStyle/>
          <a:p>
            <a:r>
              <a:rPr lang="en-NZ" sz="2400" dirty="0" smtClean="0"/>
              <a:t>Horizontal inequity, judged via this measure, has worsened.  </a:t>
            </a:r>
          </a:p>
          <a:p>
            <a:r>
              <a:rPr lang="en-NZ" sz="2400" dirty="0" smtClean="0"/>
              <a:t>But is this a sign of policy failure or success?</a:t>
            </a:r>
            <a:endParaRPr lang="en-NZ" sz="2400" dirty="0"/>
          </a:p>
        </p:txBody>
      </p:sp>
      <p:sp>
        <p:nvSpPr>
          <p:cNvPr id="7" name="TextBox 6"/>
          <p:cNvSpPr txBox="1"/>
          <p:nvPr/>
        </p:nvSpPr>
        <p:spPr>
          <a:xfrm>
            <a:off x="838200" y="5813495"/>
            <a:ext cx="5760038" cy="461665"/>
          </a:xfrm>
          <a:prstGeom prst="rect">
            <a:avLst/>
          </a:prstGeom>
          <a:noFill/>
        </p:spPr>
        <p:txBody>
          <a:bodyPr wrap="none" rtlCol="0">
            <a:spAutoFit/>
          </a:bodyPr>
          <a:lstStyle/>
          <a:p>
            <a:r>
              <a:rPr lang="en-NZ" sz="2400" dirty="0" smtClean="0"/>
              <a:t>Need and the </a:t>
            </a:r>
            <a:r>
              <a:rPr lang="en-NZ" sz="2400" dirty="0" err="1" smtClean="0"/>
              <a:t>unobservability</a:t>
            </a:r>
            <a:r>
              <a:rPr lang="en-NZ" sz="2400" dirty="0" smtClean="0"/>
              <a:t> of true equals.</a:t>
            </a:r>
            <a:endParaRPr lang="en-NZ" sz="2400" dirty="0"/>
          </a:p>
        </p:txBody>
      </p:sp>
    </p:spTree>
    <p:extLst>
      <p:ext uri="{BB962C8B-B14F-4D97-AF65-F5344CB8AC3E}">
        <p14:creationId xmlns:p14="http://schemas.microsoft.com/office/powerpoint/2010/main" val="33287151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Considering equals</a:t>
            </a:r>
            <a:endParaRPr lang="en-NZ" dirty="0"/>
          </a:p>
        </p:txBody>
      </p:sp>
      <p:sp>
        <p:nvSpPr>
          <p:cNvPr id="6" name="Content Placeholder 5"/>
          <p:cNvSpPr>
            <a:spLocks noGrp="1"/>
          </p:cNvSpPr>
          <p:nvPr>
            <p:ph idx="1"/>
          </p:nvPr>
        </p:nvSpPr>
        <p:spPr/>
        <p:txBody>
          <a:bodyPr>
            <a:normAutofit fontScale="92500"/>
          </a:bodyPr>
          <a:lstStyle/>
          <a:p>
            <a:r>
              <a:rPr lang="en-NZ" dirty="0" smtClean="0"/>
              <a:t>The above analysis is premised on the idea that pre-tax income can be used to define </a:t>
            </a:r>
            <a:r>
              <a:rPr lang="en-NZ" i="1" dirty="0" smtClean="0">
                <a:solidFill>
                  <a:srgbClr val="FF0000"/>
                </a:solidFill>
              </a:rPr>
              <a:t>equals</a:t>
            </a:r>
            <a:r>
              <a:rPr lang="en-NZ" dirty="0" smtClean="0"/>
              <a:t> with respect to tax and transfers.</a:t>
            </a:r>
          </a:p>
          <a:p>
            <a:pPr lvl="1"/>
            <a:r>
              <a:rPr lang="en-NZ" dirty="0" smtClean="0"/>
              <a:t>This is questionable with regards to taxation alone.</a:t>
            </a:r>
          </a:p>
          <a:p>
            <a:pPr lvl="1"/>
            <a:r>
              <a:rPr lang="en-NZ" dirty="0" smtClean="0"/>
              <a:t>This is extremely questionable with regards to the transfer system.</a:t>
            </a:r>
          </a:p>
          <a:p>
            <a:r>
              <a:rPr lang="en-NZ" dirty="0" smtClean="0"/>
              <a:t>Reforms to the tax-transfer system have been focused on </a:t>
            </a:r>
            <a:r>
              <a:rPr lang="en-NZ" i="1" dirty="0" smtClean="0">
                <a:solidFill>
                  <a:srgbClr val="92D050"/>
                </a:solidFill>
              </a:rPr>
              <a:t>targeting need</a:t>
            </a:r>
            <a:r>
              <a:rPr lang="en-NZ" dirty="0" smtClean="0"/>
              <a:t> ahead of universality.</a:t>
            </a:r>
          </a:p>
          <a:p>
            <a:pPr lvl="1"/>
            <a:r>
              <a:rPr lang="en-NZ" dirty="0" smtClean="0"/>
              <a:t>Using pre-tax income to define equals implies that this type of reform would increase measures of HI – even if from an equity standpoint we see it as HI reducing.</a:t>
            </a:r>
          </a:p>
          <a:p>
            <a:r>
              <a:rPr lang="en-NZ" dirty="0" smtClean="0"/>
              <a:t>When looking at a policy with a clear definition of equals we can create clear equal groups.  With broad tax-transfer policies what constitutes an “equal” is less certain</a:t>
            </a:r>
            <a:r>
              <a:rPr lang="en-NZ" dirty="0" smtClean="0"/>
              <a:t>.</a:t>
            </a:r>
            <a:endParaRPr lang="en-NZ" dirty="0" smtClean="0"/>
          </a:p>
        </p:txBody>
      </p:sp>
    </p:spTree>
    <p:extLst>
      <p:ext uri="{BB962C8B-B14F-4D97-AF65-F5344CB8AC3E}">
        <p14:creationId xmlns:p14="http://schemas.microsoft.com/office/powerpoint/2010/main" val="3602647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Summing up</a:t>
            </a:r>
            <a:endParaRPr lang="en-NZ" dirty="0"/>
          </a:p>
        </p:txBody>
      </p:sp>
      <p:sp>
        <p:nvSpPr>
          <p:cNvPr id="3" name="Content Placeholder 2"/>
          <p:cNvSpPr>
            <a:spLocks noGrp="1"/>
          </p:cNvSpPr>
          <p:nvPr>
            <p:ph idx="1"/>
          </p:nvPr>
        </p:nvSpPr>
        <p:spPr/>
        <p:txBody>
          <a:bodyPr>
            <a:normAutofit lnSpcReduction="10000"/>
          </a:bodyPr>
          <a:lstStyle/>
          <a:p>
            <a:r>
              <a:rPr lang="en-NZ" dirty="0" smtClean="0"/>
              <a:t>Redistribution inherent in the tax-transfer system declined between 1988 and 2013.</a:t>
            </a:r>
          </a:p>
          <a:p>
            <a:pPr lvl="1"/>
            <a:r>
              <a:rPr lang="en-NZ" dirty="0" smtClean="0"/>
              <a:t>The redistributive potential of the tax-transfer system was also reduced.</a:t>
            </a:r>
          </a:p>
          <a:p>
            <a:r>
              <a:rPr lang="en-NZ" dirty="0" smtClean="0"/>
              <a:t>Standard measures of horizontal inequity show that, at least in terms of tax-transfer changes HI did not decline.</a:t>
            </a:r>
          </a:p>
          <a:p>
            <a:pPr lvl="1"/>
            <a:r>
              <a:rPr lang="en-NZ" dirty="0" smtClean="0"/>
              <a:t>However, insofar as the policy changes during this period were focused on targeting need standard measures of HI would report such targeting as horizontal inequity.</a:t>
            </a:r>
          </a:p>
          <a:p>
            <a:r>
              <a:rPr lang="en-NZ" dirty="0" smtClean="0"/>
              <a:t>Evaluating horizontal inequity for a given policy requires a separate grouping of equals.</a:t>
            </a:r>
          </a:p>
          <a:p>
            <a:pPr lvl="1"/>
            <a:r>
              <a:rPr lang="en-NZ" dirty="0" smtClean="0"/>
              <a:t>One suggestion to look at HI for broad tax-transfer changes (where groupings are less clear) is to use hypothetical income.</a:t>
            </a:r>
            <a:endParaRPr lang="en-NZ" dirty="0"/>
          </a:p>
        </p:txBody>
      </p:sp>
    </p:spTree>
    <p:extLst>
      <p:ext uri="{BB962C8B-B14F-4D97-AF65-F5344CB8AC3E}">
        <p14:creationId xmlns:p14="http://schemas.microsoft.com/office/powerpoint/2010/main" val="129929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Disclaimers</a:t>
            </a:r>
            <a:endParaRPr lang="en-US" dirty="0"/>
          </a:p>
        </p:txBody>
      </p:sp>
      <p:sp>
        <p:nvSpPr>
          <p:cNvPr id="3" name="Content Placeholder 2"/>
          <p:cNvSpPr>
            <a:spLocks noGrp="1"/>
          </p:cNvSpPr>
          <p:nvPr>
            <p:ph idx="1"/>
          </p:nvPr>
        </p:nvSpPr>
        <p:spPr/>
        <p:txBody>
          <a:bodyPr/>
          <a:lstStyle/>
          <a:p>
            <a:r>
              <a:rPr lang="en-NZ" b="1" dirty="0" smtClean="0"/>
              <a:t>Statistics New Zealand disclaimer</a:t>
            </a:r>
            <a:r>
              <a:rPr lang="en-NZ" dirty="0" smtClean="0"/>
              <a:t>:  Access to the data used in this study was provided by Statistics New Zealand under conditions designed to give effect to the security and confidentiality provisions of the Statistics Act 1975. The results presented in this study are the work of the author, not Statistics NZ. </a:t>
            </a:r>
          </a:p>
          <a:p>
            <a:r>
              <a:rPr lang="en-NZ" dirty="0" smtClean="0"/>
              <a:t>Furthermore, Treasury has kindly given me access to facilities to undertake this research.  However, the results presented here are the work of the author, not the Treasury.</a:t>
            </a:r>
          </a:p>
          <a:p>
            <a:r>
              <a:rPr lang="en-NZ" dirty="0" smtClean="0"/>
              <a:t>In summary, any miscommunication or misinformation accidentally provided by this is purely my own fault.</a:t>
            </a:r>
            <a:endParaRPr lang="en-US" dirty="0" smtClean="0"/>
          </a:p>
          <a:p>
            <a:endParaRPr lang="en-US" dirty="0"/>
          </a:p>
        </p:txBody>
      </p:sp>
    </p:spTree>
    <p:extLst>
      <p:ext uri="{BB962C8B-B14F-4D97-AF65-F5344CB8AC3E}">
        <p14:creationId xmlns:p14="http://schemas.microsoft.com/office/powerpoint/2010/main" val="1531165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9788" y="365125"/>
            <a:ext cx="10515600" cy="1196975"/>
          </a:xfrm>
        </p:spPr>
        <p:txBody>
          <a:bodyPr>
            <a:normAutofit fontScale="90000"/>
          </a:bodyPr>
          <a:lstStyle/>
          <a:p>
            <a:r>
              <a:rPr lang="en-NZ" dirty="0" smtClean="0"/>
              <a:t>What are Vertical and Horizontal equity?</a:t>
            </a:r>
            <a:br>
              <a:rPr lang="en-NZ" dirty="0" smtClean="0"/>
            </a:br>
            <a:r>
              <a:rPr lang="en-NZ" dirty="0"/>
              <a:t/>
            </a:r>
            <a:br>
              <a:rPr lang="en-NZ" dirty="0"/>
            </a:br>
            <a:r>
              <a:rPr lang="en-NZ" sz="3600" i="1" dirty="0" smtClean="0"/>
              <a:t>Typically defined with reference to pre-tax (market) income.</a:t>
            </a:r>
            <a:endParaRPr lang="en-NZ" sz="3600" i="1" dirty="0"/>
          </a:p>
        </p:txBody>
      </p:sp>
      <p:sp>
        <p:nvSpPr>
          <p:cNvPr id="6" name="Text Placeholder 5"/>
          <p:cNvSpPr>
            <a:spLocks noGrp="1"/>
          </p:cNvSpPr>
          <p:nvPr>
            <p:ph type="body" idx="1"/>
          </p:nvPr>
        </p:nvSpPr>
        <p:spPr/>
        <p:txBody>
          <a:bodyPr/>
          <a:lstStyle/>
          <a:p>
            <a:r>
              <a:rPr lang="en-NZ" dirty="0" smtClean="0"/>
              <a:t>Vertical Equity</a:t>
            </a:r>
            <a:endParaRPr lang="en-NZ" dirty="0"/>
          </a:p>
        </p:txBody>
      </p:sp>
      <p:sp>
        <p:nvSpPr>
          <p:cNvPr id="7" name="Content Placeholder 6"/>
          <p:cNvSpPr>
            <a:spLocks noGrp="1"/>
          </p:cNvSpPr>
          <p:nvPr>
            <p:ph sz="half" idx="2"/>
          </p:nvPr>
        </p:nvSpPr>
        <p:spPr/>
        <p:txBody>
          <a:bodyPr>
            <a:normAutofit fontScale="92500" lnSpcReduction="20000"/>
          </a:bodyPr>
          <a:lstStyle/>
          <a:p>
            <a:r>
              <a:rPr lang="en-NZ" dirty="0" smtClean="0"/>
              <a:t>When those who have more pay proportionally more.</a:t>
            </a:r>
          </a:p>
          <a:p>
            <a:pPr lvl="1"/>
            <a:r>
              <a:rPr lang="en-NZ" dirty="0" smtClean="0"/>
              <a:t>But those who start with more end with more (no </a:t>
            </a:r>
            <a:r>
              <a:rPr lang="en-NZ" dirty="0" err="1" smtClean="0"/>
              <a:t>reranking</a:t>
            </a:r>
            <a:r>
              <a:rPr lang="en-NZ" dirty="0" smtClean="0"/>
              <a:t>).</a:t>
            </a:r>
          </a:p>
          <a:p>
            <a:pPr lvl="1"/>
            <a:r>
              <a:rPr lang="en-NZ" dirty="0" smtClean="0"/>
              <a:t>Relates to the progressivity of the tax scale.</a:t>
            </a:r>
          </a:p>
          <a:p>
            <a:r>
              <a:rPr lang="en-NZ" dirty="0" smtClean="0"/>
              <a:t>A specific type of </a:t>
            </a:r>
            <a:r>
              <a:rPr lang="en-NZ" i="1" dirty="0" smtClean="0">
                <a:solidFill>
                  <a:srgbClr val="FFC000"/>
                </a:solidFill>
              </a:rPr>
              <a:t>unequal treatment</a:t>
            </a:r>
            <a:r>
              <a:rPr lang="en-NZ" dirty="0" smtClean="0"/>
              <a:t> of </a:t>
            </a:r>
            <a:r>
              <a:rPr lang="en-NZ" i="1" dirty="0" err="1" smtClean="0">
                <a:solidFill>
                  <a:srgbClr val="FFC000"/>
                </a:solidFill>
              </a:rPr>
              <a:t>unequals</a:t>
            </a:r>
            <a:r>
              <a:rPr lang="en-NZ" dirty="0" smtClean="0"/>
              <a:t>.</a:t>
            </a:r>
          </a:p>
          <a:p>
            <a:pPr lvl="1"/>
            <a:r>
              <a:rPr lang="en-NZ" dirty="0" smtClean="0"/>
              <a:t>Taxing someone to the point that their income falls below that of someone else (</a:t>
            </a:r>
            <a:r>
              <a:rPr lang="en-NZ" dirty="0" err="1" smtClean="0"/>
              <a:t>reranking</a:t>
            </a:r>
            <a:r>
              <a:rPr lang="en-NZ" dirty="0" smtClean="0"/>
              <a:t>) is unequal treatment – but is not vertical equity.</a:t>
            </a:r>
            <a:endParaRPr lang="en-NZ" dirty="0"/>
          </a:p>
        </p:txBody>
      </p:sp>
      <p:sp>
        <p:nvSpPr>
          <p:cNvPr id="8" name="Text Placeholder 7"/>
          <p:cNvSpPr>
            <a:spLocks noGrp="1"/>
          </p:cNvSpPr>
          <p:nvPr>
            <p:ph type="body" sz="quarter" idx="3"/>
          </p:nvPr>
        </p:nvSpPr>
        <p:spPr/>
        <p:txBody>
          <a:bodyPr/>
          <a:lstStyle/>
          <a:p>
            <a:r>
              <a:rPr lang="en-NZ" dirty="0" smtClean="0"/>
              <a:t>Horizontal Equity</a:t>
            </a:r>
            <a:endParaRPr lang="en-NZ" dirty="0"/>
          </a:p>
        </p:txBody>
      </p:sp>
      <p:sp>
        <p:nvSpPr>
          <p:cNvPr id="9" name="Content Placeholder 8"/>
          <p:cNvSpPr>
            <a:spLocks noGrp="1"/>
          </p:cNvSpPr>
          <p:nvPr>
            <p:ph sz="quarter" idx="4"/>
          </p:nvPr>
        </p:nvSpPr>
        <p:spPr/>
        <p:txBody>
          <a:bodyPr>
            <a:normAutofit lnSpcReduction="10000"/>
          </a:bodyPr>
          <a:lstStyle/>
          <a:p>
            <a:r>
              <a:rPr lang="en-NZ" dirty="0" smtClean="0"/>
              <a:t>The </a:t>
            </a:r>
            <a:r>
              <a:rPr lang="en-NZ" i="1" dirty="0" smtClean="0">
                <a:solidFill>
                  <a:srgbClr val="FF0000"/>
                </a:solidFill>
              </a:rPr>
              <a:t>equal treatment</a:t>
            </a:r>
            <a:r>
              <a:rPr lang="en-NZ" dirty="0" smtClean="0"/>
              <a:t> of </a:t>
            </a:r>
            <a:r>
              <a:rPr lang="en-NZ" i="1" dirty="0" smtClean="0">
                <a:solidFill>
                  <a:srgbClr val="FF0000"/>
                </a:solidFill>
              </a:rPr>
              <a:t>equals</a:t>
            </a:r>
            <a:r>
              <a:rPr lang="en-NZ" dirty="0" smtClean="0"/>
              <a:t>.</a:t>
            </a:r>
          </a:p>
          <a:p>
            <a:r>
              <a:rPr lang="en-NZ" dirty="0" smtClean="0"/>
              <a:t>How do we consider equals in a market income parade?</a:t>
            </a:r>
          </a:p>
          <a:p>
            <a:pPr lvl="1"/>
            <a:r>
              <a:rPr lang="en-NZ" dirty="0" smtClean="0"/>
              <a:t>Do we need equals to discuss horizontal equity? (</a:t>
            </a:r>
            <a:r>
              <a:rPr lang="en-NZ" dirty="0" err="1" smtClean="0"/>
              <a:t>reranking</a:t>
            </a:r>
            <a:r>
              <a:rPr lang="en-NZ" dirty="0" smtClean="0"/>
              <a:t>)</a:t>
            </a:r>
          </a:p>
          <a:p>
            <a:pPr lvl="1"/>
            <a:r>
              <a:rPr lang="en-NZ" dirty="0" smtClean="0"/>
              <a:t>What are equals in market income terms? (exact vs close equals)</a:t>
            </a:r>
          </a:p>
          <a:p>
            <a:pPr lvl="1"/>
            <a:r>
              <a:rPr lang="en-NZ" dirty="0" smtClean="0"/>
              <a:t>What is equal treatment? (Same payment, proportional payments, progressive payments)</a:t>
            </a:r>
            <a:endParaRPr lang="en-NZ" dirty="0"/>
          </a:p>
        </p:txBody>
      </p:sp>
    </p:spTree>
    <p:extLst>
      <p:ext uri="{BB962C8B-B14F-4D97-AF65-F5344CB8AC3E}">
        <p14:creationId xmlns:p14="http://schemas.microsoft.com/office/powerpoint/2010/main" val="579300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36600"/>
          </a:xfrm>
        </p:spPr>
        <p:txBody>
          <a:bodyPr/>
          <a:lstStyle/>
          <a:p>
            <a:r>
              <a:rPr lang="en-NZ" dirty="0" smtClean="0"/>
              <a:t>Policy change and justification</a:t>
            </a:r>
            <a:endParaRPr lang="en-NZ" dirty="0"/>
          </a:p>
        </p:txBody>
      </p:sp>
      <p:sp>
        <p:nvSpPr>
          <p:cNvPr id="3" name="Content Placeholder 2"/>
          <p:cNvSpPr>
            <a:spLocks noGrp="1"/>
          </p:cNvSpPr>
          <p:nvPr>
            <p:ph idx="1"/>
          </p:nvPr>
        </p:nvSpPr>
        <p:spPr>
          <a:xfrm>
            <a:off x="815922" y="1855628"/>
            <a:ext cx="10515600" cy="4913472"/>
          </a:xfrm>
        </p:spPr>
        <p:txBody>
          <a:bodyPr>
            <a:normAutofit fontScale="92500" lnSpcReduction="20000"/>
          </a:bodyPr>
          <a:lstStyle/>
          <a:p>
            <a:pPr marL="0" indent="0">
              <a:buNone/>
            </a:pPr>
            <a:r>
              <a:rPr lang="en-NZ" sz="2600" dirty="0" smtClean="0"/>
              <a:t>Period of interest – measured policy changes:</a:t>
            </a:r>
          </a:p>
          <a:p>
            <a:pPr lvl="1"/>
            <a:r>
              <a:rPr lang="en-NZ" sz="2200" dirty="0" smtClean="0"/>
              <a:t>HES88-91 vs HES11-13</a:t>
            </a:r>
          </a:p>
          <a:p>
            <a:pPr lvl="1"/>
            <a:r>
              <a:rPr lang="en-NZ" sz="2200" dirty="0" smtClean="0"/>
              <a:t>Reduction in top tax rate from 48% to 33%</a:t>
            </a:r>
          </a:p>
          <a:p>
            <a:pPr lvl="1"/>
            <a:r>
              <a:rPr lang="en-NZ" sz="2200" dirty="0" smtClean="0"/>
              <a:t>Sizable reduction in real first tier transfer payments (declining up to 20%)</a:t>
            </a:r>
          </a:p>
          <a:p>
            <a:pPr lvl="1"/>
            <a:r>
              <a:rPr lang="en-NZ" sz="2200" dirty="0" smtClean="0"/>
              <a:t>Increase in age of NZ Superannuation – although real payment growth occurred over 2000s, and surcharge was removed</a:t>
            </a:r>
          </a:p>
          <a:p>
            <a:pPr lvl="1"/>
            <a:r>
              <a:rPr lang="en-NZ" sz="2200" dirty="0" smtClean="0"/>
              <a:t>Real value of family transfers increased with </a:t>
            </a:r>
            <a:r>
              <a:rPr lang="en-NZ" sz="2200" dirty="0" err="1" smtClean="0"/>
              <a:t>WfF</a:t>
            </a:r>
            <a:endParaRPr lang="en-NZ" sz="2200" dirty="0" smtClean="0"/>
          </a:p>
          <a:p>
            <a:pPr marL="0" indent="0">
              <a:buNone/>
            </a:pPr>
            <a:r>
              <a:rPr lang="en-NZ" sz="2600" dirty="0" smtClean="0"/>
              <a:t>Stephens (2003) identifies the initial period as being characterised by</a:t>
            </a:r>
          </a:p>
          <a:p>
            <a:pPr lvl="1"/>
            <a:r>
              <a:rPr lang="en-NZ" sz="2200" dirty="0" smtClean="0"/>
              <a:t>An increasing focus on productive efficiency (as opposed to economic concepts of allocative efficiency and equity)</a:t>
            </a:r>
          </a:p>
          <a:p>
            <a:pPr lvl="1"/>
            <a:r>
              <a:rPr lang="en-NZ" sz="2200" dirty="0" smtClean="0"/>
              <a:t>A sharp movement away from vertical equity concerns which had remained important through the mid-1980s.</a:t>
            </a:r>
          </a:p>
          <a:p>
            <a:pPr marL="0" indent="0">
              <a:buNone/>
            </a:pPr>
            <a:r>
              <a:rPr lang="en-NZ" sz="2600" dirty="0" smtClean="0"/>
              <a:t>McClure (1999) notes the growing focus on work and targeting</a:t>
            </a:r>
          </a:p>
          <a:p>
            <a:pPr lvl="1"/>
            <a:r>
              <a:rPr lang="en-NZ" sz="2200" dirty="0" smtClean="0"/>
              <a:t>Targeting rather than universality in the benefit system.  Growing importance of supplementary assistance with reductions in level and accessibility of first tier benefits.</a:t>
            </a:r>
          </a:p>
          <a:p>
            <a:pPr marL="0" indent="0">
              <a:buNone/>
            </a:pPr>
            <a:r>
              <a:rPr lang="en-NZ" b="1" dirty="0" smtClean="0"/>
              <a:t>Income Tax Act 1994 </a:t>
            </a:r>
            <a:r>
              <a:rPr lang="en-NZ" dirty="0" smtClean="0"/>
              <a:t>explicitly introduced to reduce horizontal inequity.</a:t>
            </a:r>
          </a:p>
          <a:p>
            <a:pPr lvl="1"/>
            <a:endParaRPr lang="en-NZ" dirty="0"/>
          </a:p>
        </p:txBody>
      </p:sp>
      <p:sp>
        <p:nvSpPr>
          <p:cNvPr id="4" name="TextBox 3"/>
          <p:cNvSpPr txBox="1"/>
          <p:nvPr/>
        </p:nvSpPr>
        <p:spPr>
          <a:xfrm>
            <a:off x="838200" y="624522"/>
            <a:ext cx="11061700" cy="1231106"/>
          </a:xfrm>
          <a:prstGeom prst="rect">
            <a:avLst/>
          </a:prstGeom>
          <a:noFill/>
        </p:spPr>
        <p:txBody>
          <a:bodyPr wrap="square" rtlCol="0">
            <a:spAutoFit/>
          </a:bodyPr>
          <a:lstStyle/>
          <a:p>
            <a:r>
              <a:rPr lang="en-NZ" sz="2000" b="1" dirty="0" smtClean="0"/>
              <a:t>Two questions:</a:t>
            </a:r>
          </a:p>
          <a:p>
            <a:pPr marL="342900" lvl="0" indent="-342900">
              <a:buFont typeface="+mj-lt"/>
              <a:buAutoNum type="arabicPeriod"/>
            </a:pPr>
            <a:r>
              <a:rPr lang="en-NZ" dirty="0" smtClean="0"/>
              <a:t>Was horizontal inequity reduced by policy changes?</a:t>
            </a:r>
            <a:endParaRPr lang="en-NZ" dirty="0"/>
          </a:p>
          <a:p>
            <a:pPr marL="342900" indent="-342900">
              <a:buFont typeface="+mj-lt"/>
              <a:buAutoNum type="arabicPeriod"/>
            </a:pPr>
            <a:r>
              <a:rPr lang="en-NZ" dirty="0" smtClean="0"/>
              <a:t>Although redistribution declined was this offset by a more efficient effective tax schedule (lower HI and </a:t>
            </a:r>
            <a:r>
              <a:rPr lang="en-NZ" dirty="0" err="1" smtClean="0"/>
              <a:t>reranking</a:t>
            </a:r>
            <a:r>
              <a:rPr lang="en-NZ" dirty="0" smtClean="0"/>
              <a:t>)?</a:t>
            </a:r>
            <a:endParaRPr lang="en-NZ" dirty="0"/>
          </a:p>
        </p:txBody>
      </p:sp>
    </p:spTree>
    <p:extLst>
      <p:ext uri="{BB962C8B-B14F-4D97-AF65-F5344CB8AC3E}">
        <p14:creationId xmlns:p14="http://schemas.microsoft.com/office/powerpoint/2010/main" val="992474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NZ" dirty="0" smtClean="0"/>
              <a:t>The Gini coefficient, redistribution, and equity measures</a:t>
            </a:r>
            <a:endParaRPr lang="en-NZ" dirty="0"/>
          </a:p>
        </p:txBody>
      </p:sp>
      <p:sp>
        <p:nvSpPr>
          <p:cNvPr id="8" name="Content Placeholder 7"/>
          <p:cNvSpPr>
            <a:spLocks noGrp="1"/>
          </p:cNvSpPr>
          <p:nvPr>
            <p:ph idx="1"/>
          </p:nvPr>
        </p:nvSpPr>
        <p:spPr>
          <a:xfrm>
            <a:off x="986334" y="3685385"/>
            <a:ext cx="10515600" cy="1541832"/>
          </a:xfrm>
        </p:spPr>
        <p:txBody>
          <a:bodyPr>
            <a:normAutofit fontScale="85000" lnSpcReduction="20000"/>
          </a:bodyPr>
          <a:lstStyle/>
          <a:p>
            <a:r>
              <a:rPr lang="en-NZ" dirty="0" smtClean="0"/>
              <a:t>No reference to equals.  Can consider exact equals as </a:t>
            </a:r>
            <a:r>
              <a:rPr lang="en-NZ" i="1" dirty="0" smtClean="0">
                <a:solidFill>
                  <a:srgbClr val="00B0F0"/>
                </a:solidFill>
              </a:rPr>
              <a:t>groups</a:t>
            </a:r>
            <a:r>
              <a:rPr lang="en-NZ" dirty="0" smtClean="0"/>
              <a:t> (Aronson, Johnson, and Lambert (1994)) and use Bhattacharya (1967) decomposition of the Gini.</a:t>
            </a:r>
          </a:p>
          <a:p>
            <a:pPr lvl="1"/>
            <a:r>
              <a:rPr lang="en-NZ" dirty="0" smtClean="0"/>
              <a:t>Between groups redistribution as </a:t>
            </a:r>
            <a:r>
              <a:rPr lang="en-NZ" dirty="0" smtClean="0">
                <a:solidFill>
                  <a:srgbClr val="FFC000"/>
                </a:solidFill>
              </a:rPr>
              <a:t>vertical</a:t>
            </a:r>
            <a:r>
              <a:rPr lang="en-NZ" dirty="0" smtClean="0"/>
              <a:t> equity.</a:t>
            </a:r>
          </a:p>
          <a:p>
            <a:pPr lvl="1"/>
            <a:r>
              <a:rPr lang="en-NZ" dirty="0" smtClean="0"/>
              <a:t>Within group redistribution as </a:t>
            </a:r>
            <a:r>
              <a:rPr lang="en-NZ" dirty="0" smtClean="0">
                <a:solidFill>
                  <a:srgbClr val="FF0000"/>
                </a:solidFill>
              </a:rPr>
              <a:t>horizontal</a:t>
            </a:r>
            <a:r>
              <a:rPr lang="en-NZ" dirty="0" smtClean="0"/>
              <a:t> inequity.</a:t>
            </a:r>
          </a:p>
          <a:p>
            <a:pPr lvl="1"/>
            <a:r>
              <a:rPr lang="en-NZ" dirty="0" err="1" smtClean="0"/>
              <a:t>Reranking</a:t>
            </a:r>
            <a:r>
              <a:rPr lang="en-NZ" dirty="0" smtClean="0"/>
              <a:t>/residual -&gt; where the groups overlap</a:t>
            </a:r>
            <a:endParaRPr lang="en-NZ"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986" y="1930290"/>
            <a:ext cx="5999709" cy="334246"/>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1986" y="2516971"/>
            <a:ext cx="5787119" cy="325437"/>
          </a:xfrm>
          <a:prstGeom prst="rect">
            <a:avLst/>
          </a:prstGeom>
        </p:spPr>
      </p:pic>
      <p:sp>
        <p:nvSpPr>
          <p:cNvPr id="13" name="Rectangle 12"/>
          <p:cNvSpPr/>
          <p:nvPr/>
        </p:nvSpPr>
        <p:spPr>
          <a:xfrm>
            <a:off x="986334" y="5656613"/>
            <a:ext cx="9589614" cy="605294"/>
          </a:xfrm>
          <a:prstGeom prst="rect">
            <a:avLst/>
          </a:prstGeom>
        </p:spPr>
        <p:txBody>
          <a:bodyPr wrap="square">
            <a:spAutoFit/>
          </a:bodyPr>
          <a:lstStyle/>
          <a:p>
            <a:pPr marL="285750" indent="-285750">
              <a:lnSpc>
                <a:spcPts val="1400"/>
              </a:lnSpc>
              <a:spcBef>
                <a:spcPts val="1200"/>
              </a:spcBef>
              <a:spcAft>
                <a:spcPts val="0"/>
              </a:spcAft>
              <a:buFont typeface="Arial" panose="020B0604020202020204" pitchFamily="34" charset="0"/>
              <a:buChar char="•"/>
            </a:pPr>
            <a:r>
              <a:rPr lang="en-NZ" dirty="0" smtClean="0">
                <a:effectLst/>
                <a:latin typeface="Arial" panose="020B0604020202020204" pitchFamily="34" charset="0"/>
                <a:ea typeface="Times New Roman" panose="02020603050405020304" pitchFamily="18" charset="0"/>
              </a:rPr>
              <a:t>Very few exact equals in the income distribution:  </a:t>
            </a:r>
          </a:p>
          <a:p>
            <a:pPr marL="742950" lvl="1" indent="-285750">
              <a:lnSpc>
                <a:spcPts val="1400"/>
              </a:lnSpc>
              <a:spcBef>
                <a:spcPts val="1200"/>
              </a:spcBef>
              <a:buFont typeface="Arial" panose="020B0604020202020204" pitchFamily="34" charset="0"/>
              <a:buChar char="•"/>
            </a:pPr>
            <a:r>
              <a:rPr lang="en-NZ" dirty="0" smtClean="0">
                <a:effectLst/>
                <a:latin typeface="Arial" panose="020B0604020202020204" pitchFamily="34" charset="0"/>
                <a:ea typeface="Times New Roman" panose="02020603050405020304" pitchFamily="18" charset="0"/>
              </a:rPr>
              <a:t>Creedy, van de </a:t>
            </a:r>
            <a:r>
              <a:rPr lang="en-NZ" dirty="0" err="1" smtClean="0">
                <a:effectLst/>
                <a:latin typeface="Arial" panose="020B0604020202020204" pitchFamily="34" charset="0"/>
                <a:ea typeface="Times New Roman" panose="02020603050405020304" pitchFamily="18" charset="0"/>
              </a:rPr>
              <a:t>Ven</a:t>
            </a:r>
            <a:r>
              <a:rPr lang="en-NZ" dirty="0" smtClean="0">
                <a:effectLst/>
                <a:latin typeface="Arial" panose="020B0604020202020204" pitchFamily="34" charset="0"/>
                <a:ea typeface="Times New Roman" panose="02020603050405020304" pitchFamily="18" charset="0"/>
              </a:rPr>
              <a:t>, and Lambert (2001):  Close equal groups.</a:t>
            </a:r>
            <a:endParaRPr lang="en-NZ" dirty="0">
              <a:effectLst/>
              <a:latin typeface="Arial" panose="020B0604020202020204" pitchFamily="34" charset="0"/>
              <a:ea typeface="Times New Roman" panose="02020603050405020304" pitchFamily="18" charset="0"/>
            </a:endParaRPr>
          </a:p>
        </p:txBody>
      </p:sp>
      <p:sp>
        <p:nvSpPr>
          <p:cNvPr id="2" name="TextBox 1"/>
          <p:cNvSpPr txBox="1"/>
          <p:nvPr/>
        </p:nvSpPr>
        <p:spPr>
          <a:xfrm>
            <a:off x="7389114" y="2394721"/>
            <a:ext cx="4229106" cy="646331"/>
          </a:xfrm>
          <a:prstGeom prst="rect">
            <a:avLst/>
          </a:prstGeom>
          <a:noFill/>
        </p:spPr>
        <p:txBody>
          <a:bodyPr wrap="none" rtlCol="0">
            <a:spAutoFit/>
          </a:bodyPr>
          <a:lstStyle/>
          <a:p>
            <a:r>
              <a:rPr lang="en-NZ" dirty="0" smtClean="0"/>
              <a:t>Also called “</a:t>
            </a:r>
            <a:r>
              <a:rPr lang="en-NZ" i="1" dirty="0" smtClean="0"/>
              <a:t>potential redistribution due to </a:t>
            </a:r>
          </a:p>
          <a:p>
            <a:r>
              <a:rPr lang="en-NZ" i="1" dirty="0" smtClean="0"/>
              <a:t>effective tax schedule</a:t>
            </a:r>
            <a:r>
              <a:rPr lang="en-NZ" dirty="0" smtClean="0"/>
              <a:t>”</a:t>
            </a:r>
            <a:endParaRPr lang="en-NZ" dirty="0"/>
          </a:p>
        </p:txBody>
      </p:sp>
      <p:sp>
        <p:nvSpPr>
          <p:cNvPr id="3" name="TextBox 2"/>
          <p:cNvSpPr txBox="1"/>
          <p:nvPr/>
        </p:nvSpPr>
        <p:spPr>
          <a:xfrm>
            <a:off x="986334" y="5230739"/>
            <a:ext cx="9551654" cy="369332"/>
          </a:xfrm>
          <a:prstGeom prst="rect">
            <a:avLst/>
          </a:prstGeom>
          <a:noFill/>
        </p:spPr>
        <p:txBody>
          <a:bodyPr wrap="none" rtlCol="0">
            <a:spAutoFit/>
          </a:bodyPr>
          <a:lstStyle/>
          <a:p>
            <a:r>
              <a:rPr lang="en-NZ" dirty="0" smtClean="0"/>
              <a:t>Effective tax schedule necessary for between group term.  Use common tax-transfer rate for group.  </a:t>
            </a:r>
            <a:endParaRPr lang="en-NZ" dirty="0"/>
          </a:p>
        </p:txBody>
      </p:sp>
      <p:sp>
        <p:nvSpPr>
          <p:cNvPr id="4" name="TextBox 3"/>
          <p:cNvSpPr txBox="1"/>
          <p:nvPr/>
        </p:nvSpPr>
        <p:spPr>
          <a:xfrm>
            <a:off x="986334" y="6261907"/>
            <a:ext cx="5622308" cy="369332"/>
          </a:xfrm>
          <a:prstGeom prst="rect">
            <a:avLst/>
          </a:prstGeom>
          <a:noFill/>
        </p:spPr>
        <p:txBody>
          <a:bodyPr wrap="none" rtlCol="0">
            <a:spAutoFit/>
          </a:bodyPr>
          <a:lstStyle/>
          <a:p>
            <a:r>
              <a:rPr lang="en-NZ" dirty="0" smtClean="0"/>
              <a:t>Select bandwidth/group size that maximises vertical term.</a:t>
            </a:r>
            <a:endParaRPr lang="en-NZ"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1986" y="3077347"/>
            <a:ext cx="4377114" cy="393448"/>
          </a:xfrm>
          <a:prstGeom prst="rect">
            <a:avLst/>
          </a:prstGeom>
        </p:spPr>
      </p:pic>
    </p:spTree>
    <p:extLst>
      <p:ext uri="{BB962C8B-B14F-4D97-AF65-F5344CB8AC3E}">
        <p14:creationId xmlns:p14="http://schemas.microsoft.com/office/powerpoint/2010/main" val="1322844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Picturing the curves</a:t>
            </a:r>
            <a:endParaRPr lang="en-NZ" dirty="0"/>
          </a:p>
        </p:txBody>
      </p:sp>
      <p:sp>
        <p:nvSpPr>
          <p:cNvPr id="3" name="Content Placeholder 2"/>
          <p:cNvSpPr>
            <a:spLocks noGrp="1"/>
          </p:cNvSpPr>
          <p:nvPr>
            <p:ph idx="1"/>
          </p:nvPr>
        </p:nvSpPr>
        <p:spPr>
          <a:xfrm>
            <a:off x="838200" y="1529411"/>
            <a:ext cx="10515600" cy="4351338"/>
          </a:xfrm>
        </p:spPr>
        <p:txBody>
          <a:bodyPr/>
          <a:lstStyle/>
          <a:p>
            <a:r>
              <a:rPr lang="en-NZ" dirty="0" smtClean="0"/>
              <a:t>Say that someone at the top and someone at the bottom of the income parade swap position.  </a:t>
            </a:r>
            <a:endParaRPr lang="en-NZ" dirty="0"/>
          </a:p>
        </p:txBody>
      </p:sp>
      <p:pic>
        <p:nvPicPr>
          <p:cNvPr id="4" name="Picture 3"/>
          <p:cNvPicPr>
            <a:picLocks noChangeAspect="1"/>
          </p:cNvPicPr>
          <p:nvPr/>
        </p:nvPicPr>
        <p:blipFill>
          <a:blip r:embed="rId2"/>
          <a:stretch>
            <a:fillRect/>
          </a:stretch>
        </p:blipFill>
        <p:spPr>
          <a:xfrm>
            <a:off x="1862398" y="2846231"/>
            <a:ext cx="7279455" cy="3715555"/>
          </a:xfrm>
          <a:prstGeom prst="rect">
            <a:avLst/>
          </a:prstGeom>
        </p:spPr>
      </p:pic>
    </p:spTree>
    <p:extLst>
      <p:ext uri="{BB962C8B-B14F-4D97-AF65-F5344CB8AC3E}">
        <p14:creationId xmlns:p14="http://schemas.microsoft.com/office/powerpoint/2010/main" val="963154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Gini coefficient, redistribution, and equity:  Missing </a:t>
            </a:r>
            <a:r>
              <a:rPr lang="en-NZ" dirty="0" err="1" smtClean="0"/>
              <a:t>reranking</a:t>
            </a:r>
            <a:endParaRPr lang="en-NZ" dirty="0"/>
          </a:p>
        </p:txBody>
      </p:sp>
      <p:sp>
        <p:nvSpPr>
          <p:cNvPr id="3" name="Content Placeholder 2"/>
          <p:cNvSpPr>
            <a:spLocks noGrp="1"/>
          </p:cNvSpPr>
          <p:nvPr>
            <p:ph idx="1"/>
          </p:nvPr>
        </p:nvSpPr>
        <p:spPr>
          <a:xfrm>
            <a:off x="838200" y="1825625"/>
            <a:ext cx="10515600" cy="2282736"/>
          </a:xfrm>
        </p:spPr>
        <p:txBody>
          <a:bodyPr/>
          <a:lstStyle/>
          <a:p>
            <a:r>
              <a:rPr lang="en-NZ" dirty="0" smtClean="0"/>
              <a:t>Why would the two </a:t>
            </a:r>
            <a:r>
              <a:rPr lang="en-NZ" dirty="0" err="1" smtClean="0"/>
              <a:t>reranking</a:t>
            </a:r>
            <a:r>
              <a:rPr lang="en-NZ" dirty="0"/>
              <a:t> terms , with and without </a:t>
            </a:r>
            <a:r>
              <a:rPr lang="en-NZ" dirty="0" smtClean="0"/>
              <a:t>equals, differ?</a:t>
            </a:r>
          </a:p>
          <a:p>
            <a:r>
              <a:rPr lang="en-NZ" dirty="0" smtClean="0"/>
              <a:t>Lambert and Urban (2008) noted that using CEGs ignored two forms of </a:t>
            </a:r>
            <a:r>
              <a:rPr lang="en-NZ" dirty="0" err="1" smtClean="0"/>
              <a:t>reranking</a:t>
            </a:r>
            <a:r>
              <a:rPr lang="en-NZ" dirty="0" smtClean="0"/>
              <a:t>:</a:t>
            </a:r>
          </a:p>
          <a:p>
            <a:pPr lvl="1"/>
            <a:r>
              <a:rPr lang="en-NZ" dirty="0" smtClean="0"/>
              <a:t>Within group </a:t>
            </a:r>
            <a:r>
              <a:rPr lang="en-NZ" dirty="0" err="1" smtClean="0"/>
              <a:t>reranking</a:t>
            </a:r>
            <a:endParaRPr lang="en-NZ" dirty="0" smtClean="0"/>
          </a:p>
          <a:p>
            <a:pPr lvl="1"/>
            <a:r>
              <a:rPr lang="en-NZ" dirty="0" smtClean="0"/>
              <a:t>Entire group </a:t>
            </a:r>
            <a:r>
              <a:rPr lang="en-NZ" dirty="0" err="1" smtClean="0"/>
              <a:t>reranking</a:t>
            </a:r>
            <a:endParaRPr lang="en-NZ" dirty="0"/>
          </a:p>
        </p:txBody>
      </p:sp>
      <p:sp>
        <p:nvSpPr>
          <p:cNvPr id="4" name="TextBox 3"/>
          <p:cNvSpPr txBox="1"/>
          <p:nvPr/>
        </p:nvSpPr>
        <p:spPr>
          <a:xfrm>
            <a:off x="838200" y="4275785"/>
            <a:ext cx="10661573" cy="646331"/>
          </a:xfrm>
          <a:prstGeom prst="rect">
            <a:avLst/>
          </a:prstGeom>
          <a:noFill/>
        </p:spPr>
        <p:txBody>
          <a:bodyPr wrap="none" rtlCol="0">
            <a:spAutoFit/>
          </a:bodyPr>
          <a:lstStyle/>
          <a:p>
            <a:r>
              <a:rPr lang="en-NZ" dirty="0" smtClean="0"/>
              <a:t>Including these </a:t>
            </a:r>
            <a:r>
              <a:rPr lang="en-NZ" dirty="0" err="1" smtClean="0"/>
              <a:t>reranking</a:t>
            </a:r>
            <a:r>
              <a:rPr lang="en-NZ" dirty="0" smtClean="0"/>
              <a:t> terms implies that the vertical and horizontal terms are simply a decomposition of the</a:t>
            </a:r>
          </a:p>
          <a:p>
            <a:r>
              <a:rPr lang="en-NZ" dirty="0" err="1" smtClean="0"/>
              <a:t>Kakwani</a:t>
            </a:r>
            <a:r>
              <a:rPr lang="en-NZ" dirty="0" smtClean="0"/>
              <a:t> vertical term.</a:t>
            </a:r>
            <a:endParaRPr lang="en-NZ" dirty="0"/>
          </a:p>
        </p:txBody>
      </p:sp>
      <p:sp>
        <p:nvSpPr>
          <p:cNvPr id="5" name="TextBox 4"/>
          <p:cNvSpPr txBox="1"/>
          <p:nvPr/>
        </p:nvSpPr>
        <p:spPr>
          <a:xfrm>
            <a:off x="1571222" y="5222856"/>
            <a:ext cx="8552534" cy="1015663"/>
          </a:xfrm>
          <a:prstGeom prst="rect">
            <a:avLst/>
          </a:prstGeom>
          <a:noFill/>
        </p:spPr>
        <p:txBody>
          <a:bodyPr wrap="none" rtlCol="0">
            <a:spAutoFit/>
          </a:bodyPr>
          <a:lstStyle/>
          <a:p>
            <a:r>
              <a:rPr lang="en-NZ" sz="2000" dirty="0" smtClean="0"/>
              <a:t>V = Potential redistribution due to the effective tax schedule</a:t>
            </a:r>
          </a:p>
          <a:p>
            <a:r>
              <a:rPr lang="en-NZ" sz="2000" dirty="0" smtClean="0"/>
              <a:t>H = Change in redistribution due to differential treatment of equals</a:t>
            </a:r>
          </a:p>
          <a:p>
            <a:r>
              <a:rPr lang="en-NZ" sz="2000" dirty="0" smtClean="0"/>
              <a:t>R = Lost redistribution due to individuals changing position in the income parade</a:t>
            </a:r>
            <a:endParaRPr lang="en-NZ" sz="2000" dirty="0"/>
          </a:p>
        </p:txBody>
      </p:sp>
    </p:spTree>
    <p:extLst>
      <p:ext uri="{BB962C8B-B14F-4D97-AF65-F5344CB8AC3E}">
        <p14:creationId xmlns:p14="http://schemas.microsoft.com/office/powerpoint/2010/main" val="797024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139453"/>
            <a:ext cx="10515600" cy="1325563"/>
          </a:xfrm>
        </p:spPr>
        <p:txBody>
          <a:bodyPr/>
          <a:lstStyle/>
          <a:p>
            <a:r>
              <a:rPr lang="en-NZ" dirty="0" smtClean="0"/>
              <a:t>Market to disposable income</a:t>
            </a:r>
            <a:endParaRPr lang="en-NZ" dirty="0"/>
          </a:p>
        </p:txBody>
      </p:sp>
      <p:sp>
        <p:nvSpPr>
          <p:cNvPr id="3" name="Content Placeholder 2"/>
          <p:cNvSpPr>
            <a:spLocks noGrp="1"/>
          </p:cNvSpPr>
          <p:nvPr>
            <p:ph sz="half" idx="1"/>
          </p:nvPr>
        </p:nvSpPr>
        <p:spPr>
          <a:xfrm>
            <a:off x="851079" y="1297590"/>
            <a:ext cx="10855817" cy="659998"/>
          </a:xfrm>
        </p:spPr>
        <p:txBody>
          <a:bodyPr/>
          <a:lstStyle/>
          <a:p>
            <a:r>
              <a:rPr lang="en-NZ" dirty="0" smtClean="0"/>
              <a:t>Concentrating on family income using modified OECD scale.</a:t>
            </a:r>
            <a:endParaRPr lang="en-NZ" dirty="0"/>
          </a:p>
        </p:txBody>
      </p:sp>
      <p:sp>
        <p:nvSpPr>
          <p:cNvPr id="6" name="TextBox 5"/>
          <p:cNvSpPr txBox="1"/>
          <p:nvPr/>
        </p:nvSpPr>
        <p:spPr>
          <a:xfrm>
            <a:off x="851079" y="1957588"/>
            <a:ext cx="3058530" cy="1015663"/>
          </a:xfrm>
          <a:prstGeom prst="rect">
            <a:avLst/>
          </a:prstGeom>
          <a:noFill/>
        </p:spPr>
        <p:txBody>
          <a:bodyPr wrap="none" rtlCol="0">
            <a:spAutoFit/>
          </a:bodyPr>
          <a:lstStyle/>
          <a:p>
            <a:r>
              <a:rPr lang="en-NZ" sz="2400" b="1" dirty="0" smtClean="0"/>
              <a:t>1988-91</a:t>
            </a:r>
          </a:p>
          <a:p>
            <a:r>
              <a:rPr lang="en-NZ" dirty="0" smtClean="0"/>
              <a:t>Market Gini	        = 54.3</a:t>
            </a:r>
          </a:p>
          <a:p>
            <a:r>
              <a:rPr lang="en-NZ" dirty="0" smtClean="0"/>
              <a:t>Disposable income Gini  = 31.3</a:t>
            </a:r>
            <a:endParaRPr lang="en-NZ" dirty="0"/>
          </a:p>
        </p:txBody>
      </p:sp>
      <p:sp>
        <p:nvSpPr>
          <p:cNvPr id="7" name="TextBox 6"/>
          <p:cNvSpPr txBox="1"/>
          <p:nvPr/>
        </p:nvSpPr>
        <p:spPr>
          <a:xfrm>
            <a:off x="6399727" y="1957587"/>
            <a:ext cx="3058530" cy="1015663"/>
          </a:xfrm>
          <a:prstGeom prst="rect">
            <a:avLst/>
          </a:prstGeom>
          <a:noFill/>
        </p:spPr>
        <p:txBody>
          <a:bodyPr wrap="none" rtlCol="0">
            <a:spAutoFit/>
          </a:bodyPr>
          <a:lstStyle/>
          <a:p>
            <a:r>
              <a:rPr lang="en-NZ" sz="2400" b="1" dirty="0" smtClean="0"/>
              <a:t>2011-13</a:t>
            </a:r>
          </a:p>
          <a:p>
            <a:r>
              <a:rPr lang="en-NZ" dirty="0" smtClean="0"/>
              <a:t>Market Gini 	        = 57.4</a:t>
            </a:r>
          </a:p>
          <a:p>
            <a:r>
              <a:rPr lang="en-NZ" dirty="0" smtClean="0"/>
              <a:t>Disposable income Gini  = 38.9</a:t>
            </a:r>
            <a:endParaRPr lang="en-NZ"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077" y="2973250"/>
            <a:ext cx="5715000" cy="38100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8987" y="2973250"/>
            <a:ext cx="5715000" cy="3810000"/>
          </a:xfrm>
          <a:prstGeom prst="rect">
            <a:avLst/>
          </a:prstGeom>
        </p:spPr>
      </p:pic>
    </p:spTree>
    <p:extLst>
      <p:ext uri="{BB962C8B-B14F-4D97-AF65-F5344CB8AC3E}">
        <p14:creationId xmlns:p14="http://schemas.microsoft.com/office/powerpoint/2010/main" val="96415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9" y="120427"/>
            <a:ext cx="10515600" cy="1061255"/>
          </a:xfrm>
        </p:spPr>
        <p:txBody>
          <a:bodyPr/>
          <a:lstStyle/>
          <a:p>
            <a:r>
              <a:rPr lang="en-NZ" dirty="0" smtClean="0"/>
              <a:t>Vertical equity and </a:t>
            </a:r>
            <a:r>
              <a:rPr lang="en-NZ" dirty="0" err="1" smtClean="0"/>
              <a:t>reranking</a:t>
            </a:r>
            <a:endParaRPr lang="en-NZ" dirty="0"/>
          </a:p>
        </p:txBody>
      </p:sp>
      <p:sp>
        <p:nvSpPr>
          <p:cNvPr id="3" name="Content Placeholder 2"/>
          <p:cNvSpPr>
            <a:spLocks noGrp="1"/>
          </p:cNvSpPr>
          <p:nvPr>
            <p:ph sz="half" idx="1"/>
          </p:nvPr>
        </p:nvSpPr>
        <p:spPr>
          <a:xfrm>
            <a:off x="668629" y="1027136"/>
            <a:ext cx="5181600" cy="4351338"/>
          </a:xfrm>
        </p:spPr>
        <p:txBody>
          <a:bodyPr/>
          <a:lstStyle/>
          <a:p>
            <a:pPr marL="0" indent="0">
              <a:buNone/>
            </a:pPr>
            <a:r>
              <a:rPr lang="en-NZ" b="1" dirty="0" smtClean="0"/>
              <a:t>1988-91</a:t>
            </a:r>
          </a:p>
          <a:p>
            <a:r>
              <a:rPr lang="en-NZ" sz="2400" dirty="0"/>
              <a:t>RE = </a:t>
            </a:r>
            <a:r>
              <a:rPr lang="en-NZ" sz="2400" dirty="0" smtClean="0"/>
              <a:t>22.96 -&gt; 42.3% of market Gini</a:t>
            </a:r>
          </a:p>
          <a:p>
            <a:r>
              <a:rPr lang="en-NZ" sz="2400" dirty="0" err="1" smtClean="0"/>
              <a:t>Vk</a:t>
            </a:r>
            <a:r>
              <a:rPr lang="en-NZ" sz="2400" dirty="0" smtClean="0"/>
              <a:t> = 105.6% of RE</a:t>
            </a:r>
          </a:p>
          <a:p>
            <a:r>
              <a:rPr lang="en-NZ" sz="2400" dirty="0" smtClean="0"/>
              <a:t>R = 5.6% of RE</a:t>
            </a:r>
            <a:endParaRPr lang="en-NZ" sz="2400" dirty="0"/>
          </a:p>
        </p:txBody>
      </p:sp>
      <p:sp>
        <p:nvSpPr>
          <p:cNvPr id="4" name="Content Placeholder 3"/>
          <p:cNvSpPr>
            <a:spLocks noGrp="1"/>
          </p:cNvSpPr>
          <p:nvPr>
            <p:ph sz="half" idx="2"/>
          </p:nvPr>
        </p:nvSpPr>
        <p:spPr>
          <a:xfrm>
            <a:off x="6066486" y="1036841"/>
            <a:ext cx="5181600" cy="4351338"/>
          </a:xfrm>
        </p:spPr>
        <p:txBody>
          <a:bodyPr/>
          <a:lstStyle/>
          <a:p>
            <a:pPr marL="0" indent="0">
              <a:buNone/>
            </a:pPr>
            <a:r>
              <a:rPr lang="en-NZ" b="1" dirty="0" smtClean="0"/>
              <a:t>2011-13</a:t>
            </a:r>
          </a:p>
          <a:p>
            <a:r>
              <a:rPr lang="en-NZ" sz="2400" dirty="0" smtClean="0"/>
              <a:t>RE = 18.5 -&gt; 34.1% of market Gini</a:t>
            </a:r>
          </a:p>
          <a:p>
            <a:r>
              <a:rPr lang="en-NZ" sz="2400" dirty="0" err="1" smtClean="0"/>
              <a:t>Vk</a:t>
            </a:r>
            <a:r>
              <a:rPr lang="en-NZ" sz="2400" dirty="0" smtClean="0"/>
              <a:t> = 105.4% of RE</a:t>
            </a:r>
          </a:p>
          <a:p>
            <a:r>
              <a:rPr lang="en-NZ" sz="2400" dirty="0" smtClean="0"/>
              <a:t>R = 5.4% of RE</a:t>
            </a:r>
            <a:endParaRPr lang="en-NZ"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8394" y="2789908"/>
            <a:ext cx="4068092" cy="406809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23908" y="2789908"/>
            <a:ext cx="4068092" cy="4068092"/>
          </a:xfrm>
          <a:prstGeom prst="rect">
            <a:avLst/>
          </a:prstGeom>
        </p:spPr>
      </p:pic>
    </p:spTree>
    <p:extLst>
      <p:ext uri="{BB962C8B-B14F-4D97-AF65-F5344CB8AC3E}">
        <p14:creationId xmlns:p14="http://schemas.microsoft.com/office/powerpoint/2010/main" val="1252569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10395</TotalTime>
  <Words>1122</Words>
  <Application>Microsoft Office PowerPoint</Application>
  <PresentationFormat>Widescreen</PresentationFormat>
  <Paragraphs>108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Horizontal and vertical equity in the New Zealand tax system</vt:lpstr>
      <vt:lpstr>Disclaimers</vt:lpstr>
      <vt:lpstr>What are Vertical and Horizontal equity?  Typically defined with reference to pre-tax (market) income.</vt:lpstr>
      <vt:lpstr>Policy change and justification</vt:lpstr>
      <vt:lpstr>The Gini coefficient, redistribution, and equity measures</vt:lpstr>
      <vt:lpstr>Picturing the curves</vt:lpstr>
      <vt:lpstr>The Gini coefficient, redistribution, and equity:  Missing reranking</vt:lpstr>
      <vt:lpstr>Market to disposable income</vt:lpstr>
      <vt:lpstr>Vertical equity and reranking</vt:lpstr>
      <vt:lpstr>Disposable vs smoothed (HE) income</vt:lpstr>
      <vt:lpstr>Horizontal inequity and reranking</vt:lpstr>
      <vt:lpstr>Considering equals</vt:lpstr>
      <vt:lpstr>Summing up</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Nolan [TSY]</dc:creator>
  <cp:lastModifiedBy>Matthew Nolan [TSY]</cp:lastModifiedBy>
  <cp:revision>56</cp:revision>
  <cp:lastPrinted>2017-07-12T03:29:34Z</cp:lastPrinted>
  <dcterms:created xsi:type="dcterms:W3CDTF">2017-07-02T21:21:01Z</dcterms:created>
  <dcterms:modified xsi:type="dcterms:W3CDTF">2017-09-07T20:31:35Z</dcterms:modified>
</cp:coreProperties>
</file>